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5" r:id="rId1"/>
  </p:sldMasterIdLst>
  <p:sldIdLst>
    <p:sldId id="256" r:id="rId2"/>
    <p:sldId id="263" r:id="rId3"/>
    <p:sldId id="267" r:id="rId4"/>
    <p:sldId id="268" r:id="rId5"/>
    <p:sldId id="257" r:id="rId6"/>
    <p:sldId id="258" r:id="rId7"/>
    <p:sldId id="259" r:id="rId8"/>
    <p:sldId id="260" r:id="rId9"/>
    <p:sldId id="266"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1" d="100"/>
          <a:sy n="71" d="100"/>
        </p:scale>
        <p:origin x="-142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8A8F11-FB56-D745-ABAE-10EDBEC1CA76}" type="datetimeFigureOut">
              <a:rPr lang="en-US" smtClean="0"/>
              <a:pPr/>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A8F11-FB56-D745-ABAE-10EDBEC1CA76}" type="datetimeFigureOut">
              <a:rPr lang="en-US" smtClean="0"/>
              <a:pPr/>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A8F11-FB56-D745-ABAE-10EDBEC1CA76}" type="datetimeFigureOut">
              <a:rPr lang="en-US" smtClean="0"/>
              <a:pPr/>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A8F11-FB56-D745-ABAE-10EDBEC1CA76}" type="datetimeFigureOut">
              <a:rPr lang="en-US" smtClean="0"/>
              <a:pPr/>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A8F11-FB56-D745-ABAE-10EDBEC1CA76}" type="datetimeFigureOut">
              <a:rPr lang="en-US" smtClean="0"/>
              <a:pPr/>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8A8F11-FB56-D745-ABAE-10EDBEC1CA76}" type="datetimeFigureOut">
              <a:rPr lang="en-US" smtClean="0"/>
              <a:pPr/>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A8F11-FB56-D745-ABAE-10EDBEC1CA76}" type="datetimeFigureOut">
              <a:rPr lang="en-US" smtClean="0"/>
              <a:pPr/>
              <a:t>12/8/11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A8F11-FB56-D745-ABAE-10EDBEC1CA76}" type="datetimeFigureOut">
              <a:rPr lang="en-US" smtClean="0"/>
              <a:pPr/>
              <a:t>12/8/11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A8F11-FB56-D745-ABAE-10EDBEC1CA76}" type="datetimeFigureOut">
              <a:rPr lang="en-US" smtClean="0"/>
              <a:pPr/>
              <a:t>12/8/11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A8F11-FB56-D745-ABAE-10EDBEC1CA76}" type="datetimeFigureOut">
              <a:rPr lang="en-US" smtClean="0"/>
              <a:pPr/>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A8F11-FB56-D745-ABAE-10EDBEC1CA76}" type="datetimeFigureOut">
              <a:rPr lang="en-US" smtClean="0"/>
              <a:pPr/>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FA12B-FF6A-684A-876A-089DA24543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A8F11-FB56-D745-ABAE-10EDBEC1CA76}" type="datetimeFigureOut">
              <a:rPr lang="en-US" smtClean="0"/>
              <a:pPr/>
              <a:t>12/8/11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A12B-FF6A-684A-876A-089DA24543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40000" contrast="-74000"/>
          </a:blip>
          <a:stretch>
            <a:fillRect/>
          </a:stretch>
        </p:blipFill>
        <p:spPr>
          <a:xfrm>
            <a:off x="-482910" y="-453839"/>
            <a:ext cx="5437214" cy="7006885"/>
          </a:xfrm>
          <a:prstGeom prst="rect">
            <a:avLst/>
          </a:prstGeom>
          <a:effectLst>
            <a:softEdge rad="368300"/>
          </a:effectLst>
        </p:spPr>
      </p:pic>
      <p:sp>
        <p:nvSpPr>
          <p:cNvPr id="2" name="Title 1"/>
          <p:cNvSpPr>
            <a:spLocks noGrp="1"/>
          </p:cNvSpPr>
          <p:nvPr>
            <p:ph type="ctrTitle"/>
          </p:nvPr>
        </p:nvSpPr>
        <p:spPr/>
        <p:txBody>
          <a:bodyPr/>
          <a:lstStyle/>
          <a:p>
            <a:r>
              <a:rPr lang="en-US" dirty="0" smtClean="0"/>
              <a:t>Sennacherib’s invasion of Jerusalem</a:t>
            </a:r>
            <a:endParaRPr lang="en-US" dirty="0"/>
          </a:p>
        </p:txBody>
      </p:sp>
      <p:sp>
        <p:nvSpPr>
          <p:cNvPr id="3" name="Subtitle 2"/>
          <p:cNvSpPr>
            <a:spLocks noGrp="1"/>
          </p:cNvSpPr>
          <p:nvPr>
            <p:ph type="subTitle" idx="1"/>
          </p:nvPr>
        </p:nvSpPr>
        <p:spPr/>
        <p:txBody>
          <a:bodyPr/>
          <a:lstStyle/>
          <a:p>
            <a:r>
              <a:rPr lang="en-US" dirty="0" smtClean="0"/>
              <a:t>701 B.C.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46000" contrast="18000"/>
          </a:blip>
          <a:stretch>
            <a:fillRect/>
          </a:stretch>
        </p:blipFill>
        <p:spPr>
          <a:xfrm>
            <a:off x="6368953" y="3772686"/>
            <a:ext cx="2614673" cy="3085314"/>
          </a:xfrm>
          <a:prstGeom prst="rect">
            <a:avLst/>
          </a:prstGeom>
          <a:effectLst>
            <a:softEdge rad="279400"/>
          </a:effectLst>
        </p:spPr>
      </p:pic>
      <p:sp>
        <p:nvSpPr>
          <p:cNvPr id="2" name="Title 1"/>
          <p:cNvSpPr>
            <a:spLocks noGrp="1"/>
          </p:cNvSpPr>
          <p:nvPr>
            <p:ph type="title"/>
          </p:nvPr>
        </p:nvSpPr>
        <p:spPr/>
        <p:txBody>
          <a:bodyPr/>
          <a:lstStyle/>
          <a:p>
            <a:r>
              <a:rPr lang="en-US" dirty="0" smtClean="0"/>
              <a:t>Herodotus' Account </a:t>
            </a:r>
            <a:endParaRPr lang="en-US" dirty="0"/>
          </a:p>
        </p:txBody>
      </p:sp>
      <p:sp>
        <p:nvSpPr>
          <p:cNvPr id="3" name="Content Placeholder 2"/>
          <p:cNvSpPr>
            <a:spLocks noGrp="1"/>
          </p:cNvSpPr>
          <p:nvPr>
            <p:ph idx="1"/>
          </p:nvPr>
        </p:nvSpPr>
        <p:spPr>
          <a:xfrm>
            <a:off x="0" y="1417638"/>
            <a:ext cx="8686800" cy="5022219"/>
          </a:xfrm>
        </p:spPr>
        <p:txBody>
          <a:bodyPr>
            <a:normAutofit fontScale="85000" lnSpcReduction="20000"/>
          </a:bodyPr>
          <a:lstStyle/>
          <a:p>
            <a:pPr>
              <a:buNone/>
            </a:pPr>
            <a:r>
              <a:rPr lang="en-US" dirty="0" smtClean="0"/>
              <a:t>141. After this, </a:t>
            </a:r>
            <a:r>
              <a:rPr lang="en-US" b="1" u="sng" dirty="0" err="1" smtClean="0"/>
              <a:t>Sanacharib</a:t>
            </a:r>
            <a:r>
              <a:rPr lang="en-US" b="1" u="sng" dirty="0" smtClean="0"/>
              <a:t> king of the Arabians and of the Assyrians marched a great host against Egypt</a:t>
            </a:r>
            <a:r>
              <a:rPr lang="en-US" dirty="0" smtClean="0"/>
              <a:t>….and encamped in </a:t>
            </a:r>
            <a:r>
              <a:rPr lang="en-US" dirty="0" err="1" smtClean="0"/>
              <a:t>Pelusion</a:t>
            </a:r>
            <a:r>
              <a:rPr lang="en-US" dirty="0" smtClean="0"/>
              <a:t>, for by this way the invasion came: and not one of the warrior class followed him, but shop-keepers and artisans and men of the market. </a:t>
            </a:r>
            <a:r>
              <a:rPr lang="en-US" b="1" u="sng" dirty="0" smtClean="0"/>
              <a:t>Then after they came, there swarmed by night upon their enemies mice of the fields, and ate up their quivers and their bows, and moreover the handles of their shields, so that on the next day they fled, and being without </a:t>
            </a:r>
            <a:r>
              <a:rPr lang="en-US" b="1" u="sng" dirty="0" err="1" smtClean="0"/>
              <a:t>defence</a:t>
            </a:r>
            <a:r>
              <a:rPr lang="en-US" b="1" u="sng" dirty="0" smtClean="0"/>
              <a:t> of arms great numbers fell. </a:t>
            </a:r>
            <a:r>
              <a:rPr lang="en-US" dirty="0" smtClean="0"/>
              <a:t>.” </a:t>
            </a:r>
          </a:p>
          <a:p>
            <a:pPr>
              <a:buNone/>
            </a:pPr>
            <a:endParaRPr lang="en-US" dirty="0" smtClean="0"/>
          </a:p>
          <a:p>
            <a:pPr>
              <a:buNone/>
            </a:pPr>
            <a:r>
              <a:rPr lang="en-US" sz="2824" dirty="0" smtClean="0"/>
              <a:t>- Herodotus, </a:t>
            </a:r>
            <a:r>
              <a:rPr lang="en-US" sz="2824" i="1" dirty="0" smtClean="0"/>
              <a:t>Histories</a:t>
            </a:r>
            <a:r>
              <a:rPr lang="en-US" sz="2824" dirty="0" smtClean="0"/>
              <a:t>, 2.141	</a:t>
            </a:r>
          </a:p>
          <a:p>
            <a:pPr>
              <a:buNone/>
            </a:pPr>
            <a:r>
              <a:rPr lang="en-US" sz="2824" dirty="0" smtClean="0"/>
              <a:t>	Greek Historian, 484 – 425 B.C.</a:t>
            </a:r>
            <a:endParaRPr lang="en-US" sz="2824"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ssyrian-king-lips-eyes.jpg"/>
          <p:cNvPicPr>
            <a:picLocks noGrp="1" noChangeAspect="1"/>
          </p:cNvPicPr>
          <p:nvPr>
            <p:ph idx="1"/>
          </p:nvPr>
        </p:nvPicPr>
        <p:blipFill>
          <a:blip r:embed="rId2"/>
          <a:srcRect l="-33622" r="-33622"/>
          <a:stretch>
            <a:fillRect/>
          </a:stretch>
        </p:blipFill>
        <p:spPr>
          <a:xfrm>
            <a:off x="-2530551" y="-787094"/>
            <a:ext cx="14442343" cy="8948779"/>
          </a:xfrm>
        </p:spPr>
      </p:pic>
      <p:sp>
        <p:nvSpPr>
          <p:cNvPr id="5" name="TextBox 4"/>
          <p:cNvSpPr txBox="1"/>
          <p:nvPr/>
        </p:nvSpPr>
        <p:spPr>
          <a:xfrm>
            <a:off x="429254" y="456251"/>
            <a:ext cx="8714745" cy="4339650"/>
          </a:xfrm>
          <a:prstGeom prst="rect">
            <a:avLst/>
          </a:prstGeom>
          <a:solidFill>
            <a:schemeClr val="accent2">
              <a:lumMod val="60000"/>
              <a:lumOff val="40000"/>
              <a:alpha val="68000"/>
            </a:schemeClr>
          </a:solidFill>
          <a:effectLst>
            <a:softEdge rad="279400"/>
          </a:effectLst>
        </p:spPr>
        <p:txBody>
          <a:bodyPr wrap="square" rtlCol="0">
            <a:spAutoFit/>
          </a:bodyPr>
          <a:lstStyle/>
          <a:p>
            <a:r>
              <a:rPr lang="en-US" sz="4600" b="1" dirty="0" smtClean="0">
                <a:solidFill>
                  <a:schemeClr val="bg2"/>
                </a:solidFill>
                <a:latin typeface="Cracked"/>
                <a:cs typeface="Cracked"/>
              </a:rPr>
              <a:t>Because you have raged against Me</a:t>
            </a:r>
            <a:br>
              <a:rPr lang="en-US" sz="4600" b="1" dirty="0" smtClean="0">
                <a:solidFill>
                  <a:schemeClr val="bg2"/>
                </a:solidFill>
                <a:latin typeface="Cracked"/>
                <a:cs typeface="Cracked"/>
              </a:rPr>
            </a:br>
            <a:r>
              <a:rPr lang="en-US" sz="4600" b="1" dirty="0" smtClean="0">
                <a:solidFill>
                  <a:schemeClr val="bg2"/>
                </a:solidFill>
                <a:latin typeface="Cracked"/>
                <a:cs typeface="Cracked"/>
              </a:rPr>
              <a:t>   and your arrogance has come to my ears, I will put My hook in your nose</a:t>
            </a:r>
            <a:br>
              <a:rPr lang="en-US" sz="4600" b="1" dirty="0" smtClean="0">
                <a:solidFill>
                  <a:schemeClr val="bg2"/>
                </a:solidFill>
                <a:latin typeface="Cracked"/>
                <a:cs typeface="Cracked"/>
              </a:rPr>
            </a:br>
            <a:r>
              <a:rPr lang="en-US" sz="4600" b="1" dirty="0" smtClean="0">
                <a:solidFill>
                  <a:schemeClr val="bg2"/>
                </a:solidFill>
                <a:latin typeface="Cracked"/>
                <a:cs typeface="Cracked"/>
              </a:rPr>
              <a:t>   and My bit in your mouth,</a:t>
            </a:r>
            <a:br>
              <a:rPr lang="en-US" sz="4600" b="1" dirty="0" smtClean="0">
                <a:solidFill>
                  <a:schemeClr val="bg2"/>
                </a:solidFill>
                <a:latin typeface="Cracked"/>
                <a:cs typeface="Cracked"/>
              </a:rPr>
            </a:br>
            <a:r>
              <a:rPr lang="en-US" sz="4600" b="1" dirty="0" smtClean="0">
                <a:solidFill>
                  <a:schemeClr val="bg2"/>
                </a:solidFill>
                <a:latin typeface="Cracked"/>
                <a:cs typeface="Cracked"/>
              </a:rPr>
              <a:t>and I will turn you back on the way</a:t>
            </a:r>
            <a:br>
              <a:rPr lang="en-US" sz="4600" b="1" dirty="0" smtClean="0">
                <a:solidFill>
                  <a:schemeClr val="bg2"/>
                </a:solidFill>
                <a:latin typeface="Cracked"/>
                <a:cs typeface="Cracked"/>
              </a:rPr>
            </a:br>
            <a:r>
              <a:rPr lang="en-US" sz="4600" b="1" dirty="0" smtClean="0">
                <a:solidFill>
                  <a:schemeClr val="bg2"/>
                </a:solidFill>
                <a:latin typeface="Cracked"/>
                <a:cs typeface="Cracked"/>
              </a:rPr>
              <a:t>   by which you came.’ (Isaiah 37:29</a:t>
            </a:r>
            <a:endParaRPr lang="en-US" sz="4600" b="1" dirty="0">
              <a:solidFill>
                <a:schemeClr val="bg2"/>
              </a:solidFill>
              <a:latin typeface="Cracked"/>
              <a:cs typeface="Crack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enn Camp Maps.JPG"/>
          <p:cNvPicPr>
            <a:picLocks noGrp="1" noChangeAspect="1"/>
          </p:cNvPicPr>
          <p:nvPr>
            <p:ph idx="1"/>
          </p:nvPr>
        </p:nvPicPr>
        <p:blipFill>
          <a:blip r:embed="rId2"/>
          <a:srcRect l="-73020" r="-73020"/>
          <a:stretch>
            <a:fillRect/>
          </a:stretch>
        </p:blipFill>
        <p:spPr>
          <a:xfrm>
            <a:off x="-1180448" y="-312234"/>
            <a:ext cx="11571967" cy="7170234"/>
          </a:xfr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Annuls of Sennacherib’s Campaign (Sennacherib </a:t>
            </a:r>
            <a:r>
              <a:rPr lang="en-US" sz="3600" dirty="0" smtClean="0"/>
              <a:t>Prism)</a:t>
            </a:r>
            <a:endParaRPr lang="en-US" sz="3600" dirty="0"/>
          </a:p>
        </p:txBody>
      </p:sp>
      <p:pic>
        <p:nvPicPr>
          <p:cNvPr id="4" name="Content Placeholder 3" descr="Cylinder_Sennacherib.jpg"/>
          <p:cNvPicPr>
            <a:picLocks noGrp="1" noChangeAspect="1"/>
          </p:cNvPicPr>
          <p:nvPr>
            <p:ph sz="half" idx="1"/>
          </p:nvPr>
        </p:nvPicPr>
        <p:blipFill>
          <a:blip r:embed="rId2"/>
          <a:srcRect l="-58853" r="-58853"/>
          <a:stretch>
            <a:fillRect/>
          </a:stretch>
        </p:blipFill>
        <p:spPr>
          <a:xfrm>
            <a:off x="0" y="1182593"/>
            <a:ext cx="5189679" cy="5448713"/>
          </a:xfrm>
        </p:spPr>
      </p:pic>
      <p:sp>
        <p:nvSpPr>
          <p:cNvPr id="5" name="Content Placeholder 4"/>
          <p:cNvSpPr>
            <a:spLocks noGrp="1"/>
          </p:cNvSpPr>
          <p:nvPr>
            <p:ph sz="half" idx="2"/>
          </p:nvPr>
        </p:nvSpPr>
        <p:spPr>
          <a:xfrm>
            <a:off x="2003184" y="679764"/>
            <a:ext cx="7140816" cy="6178236"/>
          </a:xfrm>
        </p:spPr>
        <p:txBody>
          <a:bodyPr>
            <a:normAutofit/>
          </a:bodyPr>
          <a:lstStyle/>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Sennacherib’s Annul </a:t>
            </a:r>
            <a:endParaRPr lang="en-US" dirty="0"/>
          </a:p>
        </p:txBody>
      </p:sp>
      <p:sp>
        <p:nvSpPr>
          <p:cNvPr id="5" name="Content Placeholder 4"/>
          <p:cNvSpPr>
            <a:spLocks noGrp="1"/>
          </p:cNvSpPr>
          <p:nvPr>
            <p:ph idx="1"/>
          </p:nvPr>
        </p:nvSpPr>
        <p:spPr>
          <a:xfrm>
            <a:off x="0" y="1417638"/>
            <a:ext cx="9144000" cy="5440362"/>
          </a:xfrm>
        </p:spPr>
        <p:txBody>
          <a:bodyPr>
            <a:normAutofit fontScale="85000" lnSpcReduction="10000"/>
          </a:bodyPr>
          <a:lstStyle/>
          <a:p>
            <a:pPr>
              <a:buNone/>
            </a:pPr>
            <a:r>
              <a:rPr lang="en-US" dirty="0" smtClean="0"/>
              <a:t>I approached </a:t>
            </a:r>
            <a:r>
              <a:rPr lang="en-US" dirty="0" err="1" smtClean="0"/>
              <a:t>Ekron</a:t>
            </a:r>
            <a:r>
              <a:rPr lang="en-US" dirty="0" smtClean="0"/>
              <a:t> and slew the governors and nobles 9who had rebelled, and 10hung their bodies on stakes around the city….</a:t>
            </a:r>
            <a:br>
              <a:rPr lang="en-US" dirty="0" smtClean="0"/>
            </a:br>
            <a:r>
              <a:rPr lang="en-US" dirty="0" smtClean="0"/>
              <a:t>18As for Hezekiah the </a:t>
            </a:r>
            <a:r>
              <a:rPr lang="en-US" dirty="0" err="1" smtClean="0"/>
              <a:t>Judahite</a:t>
            </a:r>
            <a:r>
              <a:rPr lang="en-US" dirty="0" smtClean="0"/>
              <a:t>, 19who did not submit to my yoke: forty-six of his strong, walled cities, as well as 20the small towns in their area, 21which were without number, by </a:t>
            </a:r>
            <a:r>
              <a:rPr lang="en-US" dirty="0" err="1" smtClean="0"/>
              <a:t>levelling</a:t>
            </a:r>
            <a:r>
              <a:rPr lang="en-US" dirty="0" smtClean="0"/>
              <a:t> with battering-rams 22and by bringing up </a:t>
            </a:r>
            <a:r>
              <a:rPr lang="en-US" dirty="0" err="1" smtClean="0"/>
              <a:t>seige</a:t>
            </a:r>
            <a:r>
              <a:rPr lang="en-US" dirty="0" smtClean="0"/>
              <a:t>-engines, and by attacking and storming on foot, 23by mines, tunnels, and breeches, I besieged and took them. 24200,150 people, great and small, male and female, 25horses, mules, asses, camels, 26cattle and sheep without number, I brought away from them 27and counted as spoil. </a:t>
            </a:r>
            <a:r>
              <a:rPr lang="en-US" b="1" u="sng" dirty="0" smtClean="0"/>
              <a:t>(Hezekiah) himself, like a caged bird 28I shut up in Jerusalem, his royal city</a:t>
            </a:r>
            <a:r>
              <a:rPr lang="en-US" dirty="0" smtClean="0"/>
              <a: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ACHISH_SIEGE_RELIEFS_ROOM.JPG"/>
          <p:cNvPicPr>
            <a:picLocks noGrp="1" noChangeAspect="1"/>
          </p:cNvPicPr>
          <p:nvPr>
            <p:ph idx="1"/>
          </p:nvPr>
        </p:nvPicPr>
        <p:blipFill>
          <a:blip r:embed="rId2"/>
          <a:srcRect l="-3662" r="-3662"/>
          <a:stretch>
            <a:fillRect/>
          </a:stretch>
        </p:blipFill>
        <p:spPr>
          <a:xfrm>
            <a:off x="-936987" y="0"/>
            <a:ext cx="11051127" cy="6847511"/>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chish Siege relief 1.jpg"/>
          <p:cNvPicPr>
            <a:picLocks noGrp="1" noChangeAspect="1"/>
          </p:cNvPicPr>
          <p:nvPr>
            <p:ph idx="1"/>
          </p:nvPr>
        </p:nvPicPr>
        <p:blipFill>
          <a:blip r:embed="rId2"/>
          <a:srcRect t="-5168" b="-5168"/>
          <a:stretch>
            <a:fillRect/>
          </a:stretch>
        </p:blipFill>
        <p:spPr>
          <a:xfrm>
            <a:off x="-6612" y="1188089"/>
            <a:ext cx="9150612" cy="566991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chish Siege relief 1.jpg"/>
          <p:cNvPicPr>
            <a:picLocks noGrp="1" noChangeAspect="1"/>
          </p:cNvPicPr>
          <p:nvPr>
            <p:ph idx="1"/>
          </p:nvPr>
        </p:nvPicPr>
        <p:blipFill>
          <a:blip r:embed="rId2"/>
          <a:srcRect t="-5168" b="-5168"/>
          <a:stretch>
            <a:fillRect/>
          </a:stretch>
        </p:blipFill>
        <p:spPr>
          <a:xfrm>
            <a:off x="-2808035" y="-403661"/>
            <a:ext cx="14505201" cy="8987726"/>
          </a:xfrm>
        </p:spPr>
      </p:pic>
      <p:sp>
        <p:nvSpPr>
          <p:cNvPr id="5" name="Donut 4"/>
          <p:cNvSpPr/>
          <p:nvPr/>
        </p:nvSpPr>
        <p:spPr>
          <a:xfrm>
            <a:off x="4310424" y="4346903"/>
            <a:ext cx="1573929" cy="2224881"/>
          </a:xfrm>
          <a:prstGeom prst="donut">
            <a:avLst>
              <a:gd name="adj" fmla="val 458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Lachish (Isa. 36:2; 37:8)</a:t>
            </a:r>
            <a:endParaRPr lang="en-US" dirty="0"/>
          </a:p>
        </p:txBody>
      </p:sp>
      <p:pic>
        <p:nvPicPr>
          <p:cNvPr id="4" name="Content Placeholder 3" descr="Lachish Siege relief 2.jpg"/>
          <p:cNvPicPr>
            <a:picLocks noGrp="1" noChangeAspect="1"/>
          </p:cNvPicPr>
          <p:nvPr>
            <p:ph idx="1"/>
          </p:nvPr>
        </p:nvPicPr>
        <p:blipFill>
          <a:blip r:embed="rId2"/>
          <a:srcRect t="-3938" b="-3938"/>
          <a:stretch>
            <a:fillRect/>
          </a:stretch>
        </p:blipFill>
        <p:spPr>
          <a:xfrm>
            <a:off x="393484" y="1845194"/>
            <a:ext cx="8090117" cy="5012806"/>
          </a:xfrm>
        </p:spPr>
      </p:pic>
      <p:sp>
        <p:nvSpPr>
          <p:cNvPr id="5" name="Donut 4"/>
          <p:cNvSpPr/>
          <p:nvPr/>
        </p:nvSpPr>
        <p:spPr>
          <a:xfrm>
            <a:off x="4274651" y="2969490"/>
            <a:ext cx="3183634" cy="2489854"/>
          </a:xfrm>
          <a:prstGeom prst="donut">
            <a:avLst>
              <a:gd name="adj" fmla="val 458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0" y="4346903"/>
            <a:ext cx="2056841" cy="2224881"/>
          </a:xfrm>
          <a:prstGeom prst="donut">
            <a:avLst>
              <a:gd name="adj" fmla="val 458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ylinder_Sennacherib.jpg"/>
          <p:cNvPicPr>
            <a:picLocks noChangeAspect="1"/>
          </p:cNvPicPr>
          <p:nvPr/>
        </p:nvPicPr>
        <p:blipFill>
          <a:blip r:embed="rId2">
            <a:lum bright="-35000" contrast="-66000"/>
          </a:blip>
          <a:stretch>
            <a:fillRect/>
          </a:stretch>
        </p:blipFill>
        <p:spPr>
          <a:xfrm>
            <a:off x="0" y="-238861"/>
            <a:ext cx="3000375" cy="6858000"/>
          </a:xfrm>
          <a:prstGeom prst="rect">
            <a:avLst/>
          </a:prstGeom>
          <a:effectLst>
            <a:softEdge rad="304800"/>
          </a:effectLst>
        </p:spPr>
      </p:pic>
      <p:sp>
        <p:nvSpPr>
          <p:cNvPr id="2" name="Title 1"/>
          <p:cNvSpPr>
            <a:spLocks noGrp="1"/>
          </p:cNvSpPr>
          <p:nvPr>
            <p:ph type="title"/>
          </p:nvPr>
        </p:nvSpPr>
        <p:spPr/>
        <p:txBody>
          <a:bodyPr/>
          <a:lstStyle/>
          <a:p>
            <a:r>
              <a:rPr lang="en-US" dirty="0" smtClean="0"/>
              <a:t>Sennacherib’s Annul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600200"/>
            <a:ext cx="8686800" cy="5257800"/>
          </a:xfrm>
        </p:spPr>
        <p:txBody>
          <a:bodyPr>
            <a:normAutofit fontScale="77500" lnSpcReduction="20000"/>
          </a:bodyPr>
          <a:lstStyle/>
          <a:p>
            <a:pPr>
              <a:buNone/>
            </a:pPr>
            <a:r>
              <a:rPr lang="en-US" baseline="30000" dirty="0" smtClean="0"/>
              <a:t>29</a:t>
            </a:r>
            <a:r>
              <a:rPr lang="en-US" dirty="0" smtClean="0"/>
              <a:t>I threw up earthworks against him— </a:t>
            </a:r>
            <a:r>
              <a:rPr lang="en-US" baseline="30000" dirty="0" smtClean="0"/>
              <a:t>30</a:t>
            </a:r>
            <a:r>
              <a:rPr lang="en-US" dirty="0" smtClean="0"/>
              <a:t>the one coming out of the city-gate, I turned back to his misery. </a:t>
            </a:r>
            <a:r>
              <a:rPr lang="en-US" baseline="30000" dirty="0" smtClean="0"/>
              <a:t>31</a:t>
            </a:r>
            <a:r>
              <a:rPr lang="en-US" dirty="0" smtClean="0"/>
              <a:t>His cities, which I had despoiled, I cut off from his land…</a:t>
            </a:r>
          </a:p>
          <a:p>
            <a:pPr>
              <a:buNone/>
            </a:pPr>
            <a:r>
              <a:rPr lang="en-US" dirty="0" smtClean="0"/>
              <a:t>for Hezekiah, </a:t>
            </a:r>
            <a:r>
              <a:rPr lang="en-US" baseline="30000" dirty="0" smtClean="0"/>
              <a:t>38</a:t>
            </a:r>
            <a:r>
              <a:rPr lang="en-US" dirty="0" smtClean="0"/>
              <a:t>the terrifying splendor of my majesty overcame him, and </a:t>
            </a:r>
            <a:r>
              <a:rPr lang="en-US" baseline="30000" dirty="0" smtClean="0"/>
              <a:t>39</a:t>
            </a:r>
            <a:r>
              <a:rPr lang="en-US" dirty="0" smtClean="0"/>
              <a:t>the Arabs and his mercenary troops which he had brought in to strengthen </a:t>
            </a:r>
            <a:r>
              <a:rPr lang="en-US" baseline="30000" dirty="0" smtClean="0"/>
              <a:t>40</a:t>
            </a:r>
            <a:r>
              <a:rPr lang="en-US" dirty="0" smtClean="0"/>
              <a:t>Jerusalem, his royal city, </a:t>
            </a:r>
            <a:r>
              <a:rPr lang="en-US" baseline="30000" dirty="0" smtClean="0"/>
              <a:t>41</a:t>
            </a:r>
            <a:r>
              <a:rPr lang="en-US" dirty="0" smtClean="0"/>
              <a:t>deserted him. In addition to the thirty talents of gold and </a:t>
            </a:r>
            <a:r>
              <a:rPr lang="en-US" baseline="30000" dirty="0" smtClean="0"/>
              <a:t>42</a:t>
            </a:r>
            <a:r>
              <a:rPr lang="en-US" dirty="0" smtClean="0"/>
              <a:t>eight hundred talents of silver, gems, antimony, </a:t>
            </a:r>
            <a:r>
              <a:rPr lang="en-US" baseline="30000" dirty="0" smtClean="0"/>
              <a:t>43</a:t>
            </a:r>
            <a:r>
              <a:rPr lang="en-US" dirty="0" smtClean="0"/>
              <a:t>jewels, large carnelians, ivory-inlaid couches, </a:t>
            </a:r>
            <a:r>
              <a:rPr lang="en-US" baseline="30000" dirty="0" smtClean="0"/>
              <a:t>44</a:t>
            </a:r>
            <a:r>
              <a:rPr lang="en-US" dirty="0" smtClean="0"/>
              <a:t>ivory-inlaid chairs, elephant hides, elephant tusks, </a:t>
            </a:r>
            <a:r>
              <a:rPr lang="en-US" baseline="30000" dirty="0" smtClean="0"/>
              <a:t>45</a:t>
            </a:r>
            <a:r>
              <a:rPr lang="en-US" dirty="0" smtClean="0"/>
              <a:t>ebony, boxwood, all kinds of valuable treasures, </a:t>
            </a:r>
            <a:r>
              <a:rPr lang="en-US" baseline="30000" dirty="0" smtClean="0"/>
              <a:t>46</a:t>
            </a:r>
            <a:r>
              <a:rPr lang="en-US" dirty="0" smtClean="0"/>
              <a:t>as well as his daughters, his harem, his male and female </a:t>
            </a:r>
            <a:r>
              <a:rPr lang="en-US" baseline="30000" dirty="0" smtClean="0"/>
              <a:t>47</a:t>
            </a:r>
            <a:r>
              <a:rPr lang="en-US" dirty="0" smtClean="0"/>
              <a:t>musicians, which he had brought after me </a:t>
            </a:r>
            <a:r>
              <a:rPr lang="en-US" baseline="30000" dirty="0" smtClean="0"/>
              <a:t>48</a:t>
            </a:r>
            <a:r>
              <a:rPr lang="en-US" dirty="0" smtClean="0"/>
              <a:t>to Nineveh, my royal city. To pay tribute </a:t>
            </a:r>
            <a:r>
              <a:rPr lang="en-US" baseline="30000" dirty="0" smtClean="0"/>
              <a:t>49</a:t>
            </a:r>
            <a:r>
              <a:rPr lang="en-US" dirty="0" smtClean="0"/>
              <a:t>and to accept servitude, he dispatched his messengers. </a:t>
            </a:r>
          </a:p>
          <a:p>
            <a:pPr>
              <a:buNone/>
            </a:pPr>
            <a:r>
              <a:rPr lang="en-US" dirty="0" smtClean="0"/>
              <a:t>THE END</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555</Words>
  <Application>Microsoft Macintosh PowerPoint</Application>
  <PresentationFormat>On-screen Show (4:3)</PresentationFormat>
  <Paragraphs>16</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Sennacherib’s invasion of Jerusalem</vt:lpstr>
      <vt:lpstr>Slide 2</vt:lpstr>
      <vt:lpstr>Annuls of Sennacherib’s Campaign (Sennacherib Prism)</vt:lpstr>
      <vt:lpstr>Sennacherib’s Annul </vt:lpstr>
      <vt:lpstr>Slide 5</vt:lpstr>
      <vt:lpstr>Slide 6</vt:lpstr>
      <vt:lpstr>Slide 7</vt:lpstr>
      <vt:lpstr>Siege of Lachish (Isa. 36:2; 37:8)</vt:lpstr>
      <vt:lpstr>Sennacherib’s Annul (con’t)</vt:lpstr>
      <vt:lpstr>Herodotus' Account </vt:lpstr>
      <vt:lpstr>Slide 11</vt:lpstr>
    </vt:vector>
  </TitlesOfParts>
  <Company>Eternity Bible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Sennacherib’s invasion of Jerusalem</dc:title>
  <dc:creator>Preston Sprinkle</dc:creator>
  <cp:lastModifiedBy>Preston Sprinkle</cp:lastModifiedBy>
  <cp:revision>11</cp:revision>
  <dcterms:created xsi:type="dcterms:W3CDTF">2011-12-08T19:20:18Z</dcterms:created>
  <dcterms:modified xsi:type="dcterms:W3CDTF">2011-12-08T19:46:02Z</dcterms:modified>
</cp:coreProperties>
</file>